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9" r:id="rId6"/>
    <p:sldId id="260"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 dt="2021-03-29T01:49:02.085"/>
    <p1510:client id="{00E2B89F-60FD-0000-9B00-229BA008FB7B}" v="1" dt="2021-03-29T03:08:46.794"/>
    <p1510:client id="{A0E6732C-E507-4E5D-913B-C64651F062CF}" v="840" dt="2021-03-26T15:30:48.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9903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5180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2921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581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4627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8954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127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6295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077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3/29/21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375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3/29/21</a:t>
            </a:fld>
            <a:endParaRPr lang="en-US"/>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a:p>
        </p:txBody>
      </p:sp>
    </p:spTree>
    <p:extLst>
      <p:ext uri="{BB962C8B-B14F-4D97-AF65-F5344CB8AC3E}">
        <p14:creationId xmlns:p14="http://schemas.microsoft.com/office/powerpoint/2010/main" val="365314553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F5978-0A1C-4299-B3E0-E5A5C1F00ED2}"/>
              </a:ext>
            </a:extLst>
          </p:cNvPr>
          <p:cNvSpPr>
            <a:spLocks noGrp="1"/>
          </p:cNvSpPr>
          <p:nvPr>
            <p:ph type="ctrTitle"/>
          </p:nvPr>
        </p:nvSpPr>
        <p:spPr>
          <a:xfrm>
            <a:off x="4983900" y="1079500"/>
            <a:ext cx="6119131" cy="2138400"/>
          </a:xfrm>
        </p:spPr>
        <p:txBody>
          <a:bodyPr>
            <a:normAutofit/>
          </a:bodyPr>
          <a:lstStyle/>
          <a:p>
            <a:r>
              <a:rPr lang="en-US"/>
              <a:t>Lobbying for Change: Reentry Services in our Jails</a:t>
            </a:r>
          </a:p>
        </p:txBody>
      </p:sp>
      <p:sp>
        <p:nvSpPr>
          <p:cNvPr id="3" name="Subtitle 2">
            <a:extLst>
              <a:ext uri="{FF2B5EF4-FFF2-40B4-BE49-F238E27FC236}">
                <a16:creationId xmlns:a16="http://schemas.microsoft.com/office/drawing/2014/main" id="{02EA3443-3F17-4B1E-B15F-FBA932D2AF2B}"/>
              </a:ext>
            </a:extLst>
          </p:cNvPr>
          <p:cNvSpPr>
            <a:spLocks noGrp="1"/>
          </p:cNvSpPr>
          <p:nvPr>
            <p:ph type="subTitle" idx="1"/>
          </p:nvPr>
        </p:nvSpPr>
        <p:spPr>
          <a:xfrm>
            <a:off x="4980779" y="4113213"/>
            <a:ext cx="6125372" cy="1655762"/>
          </a:xfrm>
        </p:spPr>
        <p:txBody>
          <a:bodyPr>
            <a:normAutofit/>
          </a:bodyPr>
          <a:lstStyle/>
          <a:p>
            <a:r>
              <a:rPr lang="en-US" dirty="0">
                <a:solidFill>
                  <a:srgbClr val="FFFFFF"/>
                </a:solidFill>
              </a:rPr>
              <a:t>By Emma </a:t>
            </a:r>
            <a:r>
              <a:rPr lang="en-US" dirty="0" err="1">
                <a:solidFill>
                  <a:srgbClr val="FFFFFF"/>
                </a:solidFill>
              </a:rPr>
              <a:t>Dwonch</a:t>
            </a:r>
            <a:r>
              <a:rPr lang="en-US" dirty="0">
                <a:solidFill>
                  <a:srgbClr val="FFFFFF"/>
                </a:solidFill>
              </a:rPr>
              <a:t>, Sadie O’Rourke, Iain O’Quinn, and </a:t>
            </a:r>
            <a:r>
              <a:rPr lang="en-US" dirty="0" err="1">
                <a:solidFill>
                  <a:srgbClr val="FFFFFF"/>
                </a:solidFill>
              </a:rPr>
              <a:t>Kjersten</a:t>
            </a:r>
            <a:r>
              <a:rPr lang="en-US" dirty="0">
                <a:solidFill>
                  <a:srgbClr val="FFFFFF"/>
                </a:solidFill>
              </a:rPr>
              <a:t> </a:t>
            </a:r>
            <a:r>
              <a:rPr lang="en-US" dirty="0" err="1">
                <a:solidFill>
                  <a:srgbClr val="FFFFFF"/>
                </a:solidFill>
              </a:rPr>
              <a:t>Roggenbauer</a:t>
            </a:r>
            <a:r>
              <a:rPr lang="en-US" dirty="0">
                <a:solidFill>
                  <a:srgbClr val="FFFFFF"/>
                </a:solidFill>
              </a:rPr>
              <a:t>.</a:t>
            </a:r>
          </a:p>
        </p:txBody>
      </p:sp>
      <p:pic>
        <p:nvPicPr>
          <p:cNvPr id="34" name="Picture 3" descr="Surface chart&#10;&#10;Description automatically generated with medium confidence">
            <a:extLst>
              <a:ext uri="{FF2B5EF4-FFF2-40B4-BE49-F238E27FC236}">
                <a16:creationId xmlns:a16="http://schemas.microsoft.com/office/drawing/2014/main" id="{4806905D-2E9D-41DF-B366-813533573DD0}"/>
              </a:ext>
            </a:extLst>
          </p:cNvPr>
          <p:cNvPicPr>
            <a:picLocks noChangeAspect="1"/>
          </p:cNvPicPr>
          <p:nvPr/>
        </p:nvPicPr>
        <p:blipFill rotWithShape="1">
          <a:blip r:embed="rId2"/>
          <a:srcRect l="25893" r="45794" b="-1"/>
          <a:stretch/>
        </p:blipFill>
        <p:spPr>
          <a:xfrm>
            <a:off x="20" y="10"/>
            <a:ext cx="3863955" cy="6857989"/>
          </a:xfrm>
          <a:prstGeom prst="rect">
            <a:avLst/>
          </a:prstGeom>
        </p:spPr>
      </p:pic>
      <p:cxnSp>
        <p:nvCxnSpPr>
          <p:cNvPr id="35"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3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E182-CEFF-4878-8D07-8A0E07BCB430}"/>
              </a:ext>
            </a:extLst>
          </p:cNvPr>
          <p:cNvSpPr>
            <a:spLocks noGrp="1"/>
          </p:cNvSpPr>
          <p:nvPr>
            <p:ph type="title"/>
          </p:nvPr>
        </p:nvSpPr>
        <p:spPr/>
        <p:txBody>
          <a:bodyPr/>
          <a:lstStyle/>
          <a:p>
            <a:r>
              <a:rPr lang="en-US"/>
              <a:t>Drawing #2</a:t>
            </a:r>
          </a:p>
        </p:txBody>
      </p:sp>
      <p:pic>
        <p:nvPicPr>
          <p:cNvPr id="6" name="Picture Placeholder 5" descr="A picture containing text&#10;&#10;Description automatically generated">
            <a:extLst>
              <a:ext uri="{FF2B5EF4-FFF2-40B4-BE49-F238E27FC236}">
                <a16:creationId xmlns:a16="http://schemas.microsoft.com/office/drawing/2014/main" id="{E29E886B-EDF1-417B-9DBB-601DBBA617C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370" r="10370"/>
          <a:stretch>
            <a:fillRect/>
          </a:stretch>
        </p:blipFill>
        <p:spPr/>
      </p:pic>
      <p:sp>
        <p:nvSpPr>
          <p:cNvPr id="4" name="Text Placeholder 3">
            <a:extLst>
              <a:ext uri="{FF2B5EF4-FFF2-40B4-BE49-F238E27FC236}">
                <a16:creationId xmlns:a16="http://schemas.microsoft.com/office/drawing/2014/main" id="{1254CF5B-C529-4351-B5DF-B1330135102B}"/>
              </a:ext>
            </a:extLst>
          </p:cNvPr>
          <p:cNvSpPr>
            <a:spLocks noGrp="1"/>
          </p:cNvSpPr>
          <p:nvPr>
            <p:ph type="body" sz="half" idx="2"/>
          </p:nvPr>
        </p:nvSpPr>
        <p:spPr/>
        <p:txBody>
          <a:bodyPr>
            <a:normAutofit fontScale="92500"/>
          </a:bodyPr>
          <a:lstStyle/>
          <a:p>
            <a:r>
              <a:rPr lang="en-US"/>
              <a:t>This one was meant to be more persuasive in terms of statistics. It gives a reason that trying juveniles as adults isn’t fair, and that the current juvenile system doesn’t usually work. It is saying that these unfair/harsh punishments don’t help in the long run.</a:t>
            </a:r>
          </a:p>
        </p:txBody>
      </p:sp>
    </p:spTree>
    <p:extLst>
      <p:ext uri="{BB962C8B-B14F-4D97-AF65-F5344CB8AC3E}">
        <p14:creationId xmlns:p14="http://schemas.microsoft.com/office/powerpoint/2010/main" val="88376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F903-0266-4E79-B704-2D75FB4089DA}"/>
              </a:ext>
            </a:extLst>
          </p:cNvPr>
          <p:cNvSpPr>
            <a:spLocks noGrp="1"/>
          </p:cNvSpPr>
          <p:nvPr>
            <p:ph type="title"/>
          </p:nvPr>
        </p:nvSpPr>
        <p:spPr/>
        <p:txBody>
          <a:bodyPr/>
          <a:lstStyle/>
          <a:p>
            <a:r>
              <a:rPr lang="en-US"/>
              <a:t>Drawing #3</a:t>
            </a:r>
          </a:p>
        </p:txBody>
      </p:sp>
      <p:pic>
        <p:nvPicPr>
          <p:cNvPr id="10" name="Picture Placeholder 9" descr="A picture containing text, nature&#10;&#10;Description automatically generated">
            <a:extLst>
              <a:ext uri="{FF2B5EF4-FFF2-40B4-BE49-F238E27FC236}">
                <a16:creationId xmlns:a16="http://schemas.microsoft.com/office/drawing/2014/main" id="{60AAB81C-02DD-494C-AD7F-6932117F5F3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0" t="21222" r="230" b="694"/>
          <a:stretch/>
        </p:blipFill>
        <p:spPr>
          <a:xfrm>
            <a:off x="5441950" y="171980"/>
            <a:ext cx="6113812" cy="5784849"/>
          </a:xfrm>
        </p:spPr>
      </p:pic>
      <p:sp>
        <p:nvSpPr>
          <p:cNvPr id="4" name="Text Placeholder 3">
            <a:extLst>
              <a:ext uri="{FF2B5EF4-FFF2-40B4-BE49-F238E27FC236}">
                <a16:creationId xmlns:a16="http://schemas.microsoft.com/office/drawing/2014/main" id="{D879E2E8-F3E1-4E34-B2BD-157DF3719BAA}"/>
              </a:ext>
            </a:extLst>
          </p:cNvPr>
          <p:cNvSpPr>
            <a:spLocks noGrp="1"/>
          </p:cNvSpPr>
          <p:nvPr>
            <p:ph type="body" sz="half" idx="2"/>
          </p:nvPr>
        </p:nvSpPr>
        <p:spPr/>
        <p:txBody>
          <a:bodyPr/>
          <a:lstStyle/>
          <a:p>
            <a:r>
              <a:rPr lang="en-US"/>
              <a:t>This was the last one, and it is kind of a call to action. Not only does it give a strong statistic, it also tells the audience what to do. </a:t>
            </a:r>
          </a:p>
        </p:txBody>
      </p:sp>
    </p:spTree>
    <p:extLst>
      <p:ext uri="{BB962C8B-B14F-4D97-AF65-F5344CB8AC3E}">
        <p14:creationId xmlns:p14="http://schemas.microsoft.com/office/powerpoint/2010/main" val="18381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DCA6-DCC8-4499-BFD1-A8804154A9D4}"/>
              </a:ext>
            </a:extLst>
          </p:cNvPr>
          <p:cNvSpPr>
            <a:spLocks noGrp="1"/>
          </p:cNvSpPr>
          <p:nvPr>
            <p:ph type="title"/>
          </p:nvPr>
        </p:nvSpPr>
        <p:spPr/>
        <p:txBody>
          <a:bodyPr/>
          <a:lstStyle/>
          <a:p>
            <a:r>
              <a:rPr lang="en-US"/>
              <a:t>Infographic</a:t>
            </a:r>
          </a:p>
        </p:txBody>
      </p:sp>
      <p:sp>
        <p:nvSpPr>
          <p:cNvPr id="3" name="Picture Placeholder 2">
            <a:extLst>
              <a:ext uri="{FF2B5EF4-FFF2-40B4-BE49-F238E27FC236}">
                <a16:creationId xmlns:a16="http://schemas.microsoft.com/office/drawing/2014/main" id="{05336E7D-33BF-402B-BEE7-C61FF4062D77}"/>
              </a:ext>
            </a:extLst>
          </p:cNvPr>
          <p:cNvSpPr>
            <a:spLocks noGrp="1"/>
          </p:cNvSpPr>
          <p:nvPr>
            <p:ph type="pic" idx="1"/>
          </p:nvPr>
        </p:nvSpPr>
        <p:spPr/>
      </p:sp>
      <p:sp>
        <p:nvSpPr>
          <p:cNvPr id="4" name="Text Placeholder 3">
            <a:extLst>
              <a:ext uri="{FF2B5EF4-FFF2-40B4-BE49-F238E27FC236}">
                <a16:creationId xmlns:a16="http://schemas.microsoft.com/office/drawing/2014/main" id="{42021FA8-2E77-47EA-BD7E-D3CAB5C2D04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5625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E5E5-F6D7-4D2D-9A4C-2A65B8AF6E02}"/>
              </a:ext>
            </a:extLst>
          </p:cNvPr>
          <p:cNvSpPr>
            <a:spLocks noGrp="1"/>
          </p:cNvSpPr>
          <p:nvPr>
            <p:ph type="title"/>
          </p:nvPr>
        </p:nvSpPr>
        <p:spPr/>
        <p:txBody>
          <a:bodyPr/>
          <a:lstStyle/>
          <a:p>
            <a:r>
              <a:rPr lang="en-US"/>
              <a:t>The end</a:t>
            </a:r>
          </a:p>
        </p:txBody>
      </p:sp>
    </p:spTree>
    <p:extLst>
      <p:ext uri="{BB962C8B-B14F-4D97-AF65-F5344CB8AC3E}">
        <p14:creationId xmlns:p14="http://schemas.microsoft.com/office/powerpoint/2010/main" val="266093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41B3-7321-4C5F-8309-085D6789A07D}"/>
              </a:ext>
            </a:extLst>
          </p:cNvPr>
          <p:cNvSpPr>
            <a:spLocks noGrp="1"/>
          </p:cNvSpPr>
          <p:nvPr>
            <p:ph type="title"/>
          </p:nvPr>
        </p:nvSpPr>
        <p:spPr/>
        <p:txBody>
          <a:bodyPr/>
          <a:lstStyle/>
          <a:p>
            <a:r>
              <a:rPr lang="en-US"/>
              <a:t>Type of project</a:t>
            </a:r>
          </a:p>
        </p:txBody>
      </p:sp>
      <p:sp>
        <p:nvSpPr>
          <p:cNvPr id="3" name="Content Placeholder 2">
            <a:extLst>
              <a:ext uri="{FF2B5EF4-FFF2-40B4-BE49-F238E27FC236}">
                <a16:creationId xmlns:a16="http://schemas.microsoft.com/office/drawing/2014/main" id="{336D4F44-8DA0-4DCE-A381-6009F14AAD5C}"/>
              </a:ext>
            </a:extLst>
          </p:cNvPr>
          <p:cNvSpPr>
            <a:spLocks noGrp="1"/>
          </p:cNvSpPr>
          <p:nvPr>
            <p:ph idx="1"/>
          </p:nvPr>
        </p:nvSpPr>
        <p:spPr/>
        <p:txBody>
          <a:bodyPr/>
          <a:lstStyle/>
          <a:p>
            <a:r>
              <a:rPr lang="en-US"/>
              <a:t>We are made a few paintings and a digital infographic with a link to a petition.</a:t>
            </a:r>
          </a:p>
          <a:p>
            <a:r>
              <a:rPr lang="en-US"/>
              <a:t>Dimensions: 11x14in</a:t>
            </a:r>
          </a:p>
        </p:txBody>
      </p:sp>
    </p:spTree>
    <p:extLst>
      <p:ext uri="{BB962C8B-B14F-4D97-AF65-F5344CB8AC3E}">
        <p14:creationId xmlns:p14="http://schemas.microsoft.com/office/powerpoint/2010/main" val="296649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F263-E311-4D77-880C-679CA16AC27D}"/>
              </a:ext>
            </a:extLst>
          </p:cNvPr>
          <p:cNvSpPr>
            <a:spLocks noGrp="1"/>
          </p:cNvSpPr>
          <p:nvPr>
            <p:ph type="title"/>
          </p:nvPr>
        </p:nvSpPr>
        <p:spPr/>
        <p:txBody>
          <a:bodyPr/>
          <a:lstStyle/>
          <a:p>
            <a:r>
              <a:rPr lang="en-US"/>
              <a:t>Literal explanation of the product</a:t>
            </a:r>
          </a:p>
        </p:txBody>
      </p:sp>
      <p:sp>
        <p:nvSpPr>
          <p:cNvPr id="3" name="Content Placeholder 2">
            <a:extLst>
              <a:ext uri="{FF2B5EF4-FFF2-40B4-BE49-F238E27FC236}">
                <a16:creationId xmlns:a16="http://schemas.microsoft.com/office/drawing/2014/main" id="{FB311A93-D521-4EE2-BC13-3593E37A21B7}"/>
              </a:ext>
            </a:extLst>
          </p:cNvPr>
          <p:cNvSpPr>
            <a:spLocks noGrp="1"/>
          </p:cNvSpPr>
          <p:nvPr>
            <p:ph idx="1"/>
          </p:nvPr>
        </p:nvSpPr>
        <p:spPr/>
        <p:txBody>
          <a:bodyPr>
            <a:normAutofit/>
          </a:bodyPr>
          <a:lstStyle/>
          <a:p>
            <a:pPr marL="359410" indent="-359410"/>
            <a:r>
              <a:rPr lang="en-US" i="0">
                <a:solidFill>
                  <a:schemeClr val="tx1">
                    <a:lumMod val="95000"/>
                  </a:schemeClr>
                </a:solidFill>
                <a:effectLst/>
              </a:rPr>
              <a:t>We made three drawings with statistics written in calligraphy. One drawing was the scale of justice, another was a handcuffed hand holding a phone, and the last was a crying eye with a man behind bars in the iris. These were all glued on a black and white watercolor background. </a:t>
            </a:r>
            <a:r>
              <a:rPr lang="en-US">
                <a:solidFill>
                  <a:schemeClr val="tx1">
                    <a:lumMod val="95000"/>
                  </a:schemeClr>
                </a:solidFill>
              </a:rPr>
              <a:t>Kjersten</a:t>
            </a:r>
            <a:r>
              <a:rPr lang="en-US" i="0">
                <a:solidFill>
                  <a:schemeClr val="tx1">
                    <a:lumMod val="95000"/>
                  </a:schemeClr>
                </a:solidFill>
                <a:effectLst/>
              </a:rPr>
              <a:t> and Iain worked on the infographic instead, and it was more of an informational design that was created on </a:t>
            </a:r>
            <a:r>
              <a:rPr lang="en-US">
                <a:solidFill>
                  <a:schemeClr val="tx1">
                    <a:lumMod val="95000"/>
                  </a:schemeClr>
                </a:solidFill>
              </a:rPr>
              <a:t>C</a:t>
            </a:r>
            <a:r>
              <a:rPr lang="en-US" i="0">
                <a:solidFill>
                  <a:schemeClr val="tx1">
                    <a:lumMod val="95000"/>
                  </a:schemeClr>
                </a:solidFill>
                <a:effectLst/>
              </a:rPr>
              <a:t>anva.</a:t>
            </a:r>
            <a:endParaRPr lang="en-US" sz="2400">
              <a:solidFill>
                <a:schemeClr val="tx1">
                  <a:lumMod val="95000"/>
                </a:schemeClr>
              </a:solidFill>
            </a:endParaRPr>
          </a:p>
        </p:txBody>
      </p:sp>
    </p:spTree>
    <p:extLst>
      <p:ext uri="{BB962C8B-B14F-4D97-AF65-F5344CB8AC3E}">
        <p14:creationId xmlns:p14="http://schemas.microsoft.com/office/powerpoint/2010/main" val="6896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2E8E-5880-4BFF-AF20-A613BCB70C11}"/>
              </a:ext>
            </a:extLst>
          </p:cNvPr>
          <p:cNvSpPr>
            <a:spLocks noGrp="1"/>
          </p:cNvSpPr>
          <p:nvPr>
            <p:ph type="title"/>
          </p:nvPr>
        </p:nvSpPr>
        <p:spPr/>
        <p:txBody>
          <a:bodyPr/>
          <a:lstStyle/>
          <a:p>
            <a:r>
              <a:rPr lang="en-US"/>
              <a:t>Explanation of Argument</a:t>
            </a:r>
          </a:p>
        </p:txBody>
      </p:sp>
      <p:sp>
        <p:nvSpPr>
          <p:cNvPr id="3" name="Content Placeholder 2">
            <a:extLst>
              <a:ext uri="{FF2B5EF4-FFF2-40B4-BE49-F238E27FC236}">
                <a16:creationId xmlns:a16="http://schemas.microsoft.com/office/drawing/2014/main" id="{20C2B4EE-3199-4C65-87CB-7B9DC9EDD520}"/>
              </a:ext>
            </a:extLst>
          </p:cNvPr>
          <p:cNvSpPr>
            <a:spLocks noGrp="1"/>
          </p:cNvSpPr>
          <p:nvPr>
            <p:ph idx="1"/>
          </p:nvPr>
        </p:nvSpPr>
        <p:spPr/>
        <p:txBody>
          <a:bodyPr>
            <a:normAutofit fontScale="92500"/>
          </a:bodyPr>
          <a:lstStyle/>
          <a:p>
            <a:pPr marL="359410" indent="-359410"/>
            <a:r>
              <a:rPr lang="en-US">
                <a:solidFill>
                  <a:srgbClr val="FFFFFF"/>
                </a:solidFill>
              </a:rPr>
              <a:t>We are trying to help juveniles with mental or physical health issues from reentering the system. We did this by informing teenagers that can relate to the topic to make them have sympathy for the situation our juveniles are in. We also tried to persuade individuals that can make a change. We believe that this issue is important and should not be overlooked. If these prisoners don’t get the right care and support that they need while in jail they will end up back in the system. If we hire qualified candidates to work with juveniles and help them through their mental and physical health issues, they will not end up back in system.  Throwing them into a jail cell and letting time solve their issues doesn’t work, they need real people talking to them about what has happened to result in juveniles getting put in those jail cells. We believe that there is hope for juveniles and they deserve all the help and support they can get.</a:t>
            </a:r>
            <a:endParaRPr lang="en-US"/>
          </a:p>
        </p:txBody>
      </p:sp>
    </p:spTree>
    <p:extLst>
      <p:ext uri="{BB962C8B-B14F-4D97-AF65-F5344CB8AC3E}">
        <p14:creationId xmlns:p14="http://schemas.microsoft.com/office/powerpoint/2010/main" val="138749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79C3-642D-4BE0-811A-38D86A1CB4F5}"/>
              </a:ext>
            </a:extLst>
          </p:cNvPr>
          <p:cNvSpPr>
            <a:spLocks noGrp="1"/>
          </p:cNvSpPr>
          <p:nvPr>
            <p:ph type="title"/>
          </p:nvPr>
        </p:nvSpPr>
        <p:spPr/>
        <p:txBody>
          <a:bodyPr/>
          <a:lstStyle/>
          <a:p>
            <a:r>
              <a:rPr lang="en-US"/>
              <a:t>Other explanation</a:t>
            </a:r>
          </a:p>
        </p:txBody>
      </p:sp>
      <p:sp>
        <p:nvSpPr>
          <p:cNvPr id="3" name="Content Placeholder 2">
            <a:extLst>
              <a:ext uri="{FF2B5EF4-FFF2-40B4-BE49-F238E27FC236}">
                <a16:creationId xmlns:a16="http://schemas.microsoft.com/office/drawing/2014/main" id="{77F11829-55D6-48A0-B7C2-BABD58006989}"/>
              </a:ext>
            </a:extLst>
          </p:cNvPr>
          <p:cNvSpPr>
            <a:spLocks noGrp="1"/>
          </p:cNvSpPr>
          <p:nvPr>
            <p:ph idx="1"/>
          </p:nvPr>
        </p:nvSpPr>
        <p:spPr/>
        <p:txBody>
          <a:bodyPr>
            <a:normAutofit/>
          </a:bodyPr>
          <a:lstStyle/>
          <a:p>
            <a:r>
              <a:rPr lang="en-US" b="0" i="0">
                <a:solidFill>
                  <a:schemeClr val="tx1"/>
                </a:solidFill>
                <a:effectLst/>
              </a:rPr>
              <a:t>Part of our project is physical art-painting/drawing. While there are words on each one, the main feature is the artwork. For the drawings I picked things that were both artistic, but also fitting for our topic. I did tipped scales for injustice, a handcuffed hand holding a phone to symbolize jailed juveniles, and a crying eye with a jail cell in the iris to show a never-ending cycle or a hopeless situation. As for the color scheme, I did black and white, since the topic is depressing. I added a few colorful objects in two of them to switch things up a bit. </a:t>
            </a:r>
            <a:endParaRPr lang="en-US" sz="2400">
              <a:solidFill>
                <a:schemeClr val="tx1"/>
              </a:solidFill>
            </a:endParaRPr>
          </a:p>
        </p:txBody>
      </p:sp>
    </p:spTree>
    <p:extLst>
      <p:ext uri="{BB962C8B-B14F-4D97-AF65-F5344CB8AC3E}">
        <p14:creationId xmlns:p14="http://schemas.microsoft.com/office/powerpoint/2010/main" val="282944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79B8-8B64-4C69-834E-BCE4CD437D04}"/>
              </a:ext>
            </a:extLst>
          </p:cNvPr>
          <p:cNvSpPr>
            <a:spLocks noGrp="1"/>
          </p:cNvSpPr>
          <p:nvPr>
            <p:ph type="title"/>
          </p:nvPr>
        </p:nvSpPr>
        <p:spPr/>
        <p:txBody>
          <a:bodyPr/>
          <a:lstStyle/>
          <a:p>
            <a:r>
              <a:rPr lang="en-US"/>
              <a:t>Audience explanation</a:t>
            </a:r>
          </a:p>
        </p:txBody>
      </p:sp>
      <p:sp>
        <p:nvSpPr>
          <p:cNvPr id="3" name="Content Placeholder 2">
            <a:extLst>
              <a:ext uri="{FF2B5EF4-FFF2-40B4-BE49-F238E27FC236}">
                <a16:creationId xmlns:a16="http://schemas.microsoft.com/office/drawing/2014/main" id="{9BA0B0F3-8D7B-4074-861D-CB60C1DC8F1C}"/>
              </a:ext>
            </a:extLst>
          </p:cNvPr>
          <p:cNvSpPr>
            <a:spLocks noGrp="1"/>
          </p:cNvSpPr>
          <p:nvPr>
            <p:ph idx="1"/>
          </p:nvPr>
        </p:nvSpPr>
        <p:spPr/>
        <p:txBody>
          <a:bodyPr>
            <a:normAutofit fontScale="77500" lnSpcReduction="20000"/>
          </a:bodyPr>
          <a:lstStyle/>
          <a:p>
            <a:pPr>
              <a:buClr>
                <a:srgbClr val="ECB9B1"/>
              </a:buClr>
            </a:pPr>
            <a:r>
              <a:rPr lang="en-US">
                <a:solidFill>
                  <a:srgbClr val="FFFFFF"/>
                </a:solidFill>
                <a:ea typeface="+mn-lt"/>
                <a:cs typeface="+mn-lt"/>
              </a:rPr>
              <a:t>For our audience we wanted to reach two demographics, the first was teenagers. We felt it would be helpful to reach out to people who could relate to the people we were talking about. Being able to put yourself in someone else’s shoes is one of the most powerful aspects of persuasion. By targeting this younger audience, many would be able to relate to the juveniles in prison in one way or another, leading to more compassion towards our argument. Not only was there compassion in targeting our teenagers, but they are the future generations of society. If we can start implementing our beliefs towards teenagers, they could carry out that idea and do something about it, affecting the future society. But targeting a younger audience comes with flaws. We knew we needed to reach people that could make a difference in the present day. We decided to target the Washington State Legislature as our second audience. By targeting this older and more localized audience, our argument could be more to be brought up to the state’s government committee and we could appeal to people who had an authority to make an official change. By targeting these contrasting audiences, we felt our audiences could relate and sympathize with our cause but also, something official could be done, making our audience more known in other states and hopefully, nationally. </a:t>
            </a:r>
          </a:p>
          <a:p>
            <a:pPr marL="359410" indent="-359410">
              <a:buClr>
                <a:srgbClr val="ECB9B1"/>
              </a:buClr>
            </a:pPr>
            <a:endParaRPr lang="en-US"/>
          </a:p>
        </p:txBody>
      </p:sp>
    </p:spTree>
    <p:extLst>
      <p:ext uri="{BB962C8B-B14F-4D97-AF65-F5344CB8AC3E}">
        <p14:creationId xmlns:p14="http://schemas.microsoft.com/office/powerpoint/2010/main" val="360594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9BF7-8A3D-4A10-8A46-79637CE17098}"/>
              </a:ext>
            </a:extLst>
          </p:cNvPr>
          <p:cNvSpPr>
            <a:spLocks noGrp="1"/>
          </p:cNvSpPr>
          <p:nvPr>
            <p:ph type="title"/>
          </p:nvPr>
        </p:nvSpPr>
        <p:spPr/>
        <p:txBody>
          <a:bodyPr/>
          <a:lstStyle/>
          <a:p>
            <a:r>
              <a:rPr lang="en-US"/>
              <a:t>Learning</a:t>
            </a:r>
          </a:p>
        </p:txBody>
      </p:sp>
      <p:sp>
        <p:nvSpPr>
          <p:cNvPr id="3" name="Content Placeholder 2">
            <a:extLst>
              <a:ext uri="{FF2B5EF4-FFF2-40B4-BE49-F238E27FC236}">
                <a16:creationId xmlns:a16="http://schemas.microsoft.com/office/drawing/2014/main" id="{841C03C4-0D27-4E65-A0CA-EE5E047907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326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7F05-EDF9-4F2D-A6ED-DD6A4ED0C981}"/>
              </a:ext>
            </a:extLst>
          </p:cNvPr>
          <p:cNvSpPr>
            <a:spLocks noGrp="1"/>
          </p:cNvSpPr>
          <p:nvPr>
            <p:ph type="title"/>
          </p:nvPr>
        </p:nvSpPr>
        <p:spPr/>
        <p:txBody>
          <a:bodyPr/>
          <a:lstStyle/>
          <a:p>
            <a:r>
              <a:rPr lang="en-US"/>
              <a:t>Pictures</a:t>
            </a:r>
          </a:p>
        </p:txBody>
      </p:sp>
      <p:sp>
        <p:nvSpPr>
          <p:cNvPr id="3" name="Text Placeholder 2">
            <a:extLst>
              <a:ext uri="{FF2B5EF4-FFF2-40B4-BE49-F238E27FC236}">
                <a16:creationId xmlns:a16="http://schemas.microsoft.com/office/drawing/2014/main" id="{0FCE13E3-2B84-47AC-9841-00562AF09BE4}"/>
              </a:ext>
            </a:extLst>
          </p:cNvPr>
          <p:cNvSpPr>
            <a:spLocks noGrp="1"/>
          </p:cNvSpPr>
          <p:nvPr>
            <p:ph type="body" idx="1"/>
          </p:nvPr>
        </p:nvSpPr>
        <p:spPr/>
        <p:txBody>
          <a:bodyPr/>
          <a:lstStyle/>
          <a:p>
            <a:r>
              <a:rPr lang="en-US"/>
              <a:t>Art by Emma and Sadie</a:t>
            </a:r>
          </a:p>
          <a:p>
            <a:r>
              <a:rPr lang="en-US"/>
              <a:t>Infographic by Kjerstan and Iain</a:t>
            </a:r>
          </a:p>
        </p:txBody>
      </p:sp>
    </p:spTree>
    <p:extLst>
      <p:ext uri="{BB962C8B-B14F-4D97-AF65-F5344CB8AC3E}">
        <p14:creationId xmlns:p14="http://schemas.microsoft.com/office/powerpoint/2010/main" val="162254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5AEC-C8A7-4782-9ED0-D41ED81CB01D}"/>
              </a:ext>
            </a:extLst>
          </p:cNvPr>
          <p:cNvSpPr>
            <a:spLocks noGrp="1"/>
          </p:cNvSpPr>
          <p:nvPr>
            <p:ph type="title"/>
          </p:nvPr>
        </p:nvSpPr>
        <p:spPr/>
        <p:txBody>
          <a:bodyPr/>
          <a:lstStyle/>
          <a:p>
            <a:r>
              <a:rPr lang="en-US"/>
              <a:t>Drawing #1</a:t>
            </a:r>
          </a:p>
        </p:txBody>
      </p:sp>
      <p:pic>
        <p:nvPicPr>
          <p:cNvPr id="6" name="Picture Placeholder 5" descr="Diagram&#10;&#10;Description automatically generated">
            <a:extLst>
              <a:ext uri="{FF2B5EF4-FFF2-40B4-BE49-F238E27FC236}">
                <a16:creationId xmlns:a16="http://schemas.microsoft.com/office/drawing/2014/main" id="{E7A3F95A-3062-419E-8244-B0E168C6789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706" r="6706"/>
          <a:stretch>
            <a:fillRect/>
          </a:stretch>
        </p:blipFill>
        <p:spPr/>
      </p:pic>
      <p:sp>
        <p:nvSpPr>
          <p:cNvPr id="4" name="Text Placeholder 3">
            <a:extLst>
              <a:ext uri="{FF2B5EF4-FFF2-40B4-BE49-F238E27FC236}">
                <a16:creationId xmlns:a16="http://schemas.microsoft.com/office/drawing/2014/main" id="{05F06C14-5A82-489F-BF50-87CB37D19B4F}"/>
              </a:ext>
            </a:extLst>
          </p:cNvPr>
          <p:cNvSpPr>
            <a:spLocks noGrp="1"/>
          </p:cNvSpPr>
          <p:nvPr>
            <p:ph type="body" sz="half" idx="2"/>
          </p:nvPr>
        </p:nvSpPr>
        <p:spPr/>
        <p:txBody>
          <a:bodyPr/>
          <a:lstStyle/>
          <a:p>
            <a:r>
              <a:rPr lang="en-US"/>
              <a:t>This drawing was meant more to emotionally persuade, and just open with a bang. It was kind of a tile page to tell the audience what we would be arguing.</a:t>
            </a:r>
          </a:p>
        </p:txBody>
      </p:sp>
    </p:spTree>
    <p:extLst>
      <p:ext uri="{BB962C8B-B14F-4D97-AF65-F5344CB8AC3E}">
        <p14:creationId xmlns:p14="http://schemas.microsoft.com/office/powerpoint/2010/main" val="2982800745"/>
      </p:ext>
    </p:extLst>
  </p:cSld>
  <p:clrMapOvr>
    <a:masterClrMapping/>
  </p:clrMapOvr>
</p:sld>
</file>

<file path=ppt/theme/theme1.xml><?xml version="1.0" encoding="utf-8"?>
<a:theme xmlns:a="http://schemas.openxmlformats.org/drawingml/2006/main" name="LeafVTI">
  <a:themeElements>
    <a:clrScheme name="AnalogousFromLightSeedLeftStep">
      <a:dk1>
        <a:srgbClr val="000000"/>
      </a:dk1>
      <a:lt1>
        <a:srgbClr val="FFFFFF"/>
      </a:lt1>
      <a:dk2>
        <a:srgbClr val="41242C"/>
      </a:dk2>
      <a:lt2>
        <a:srgbClr val="E2E7E8"/>
      </a:lt2>
      <a:accent1>
        <a:srgbClr val="DF8B7D"/>
      </a:accent1>
      <a:accent2>
        <a:srgbClr val="D86181"/>
      </a:accent2>
      <a:accent3>
        <a:srgbClr val="DF7DC1"/>
      </a:accent3>
      <a:accent4>
        <a:srgbClr val="CB61D8"/>
      </a:accent4>
      <a:accent5>
        <a:srgbClr val="AC7DDF"/>
      </a:accent5>
      <a:accent6>
        <a:srgbClr val="6861D8"/>
      </a:accent6>
      <a:hlink>
        <a:srgbClr val="598C94"/>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0</TotalTime>
  <Words>823</Words>
  <Application>Microsoft Macintosh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 Light</vt:lpstr>
      <vt:lpstr>Rockwell Nova Light</vt:lpstr>
      <vt:lpstr>Wingdings</vt:lpstr>
      <vt:lpstr>LeafVTI</vt:lpstr>
      <vt:lpstr>Lobbying for Change: Reentry Services in our Jails</vt:lpstr>
      <vt:lpstr>Type of project</vt:lpstr>
      <vt:lpstr>Literal explanation of the product</vt:lpstr>
      <vt:lpstr>Explanation of Argument</vt:lpstr>
      <vt:lpstr>Other explanation</vt:lpstr>
      <vt:lpstr>Audience explanation</vt:lpstr>
      <vt:lpstr>Learning</vt:lpstr>
      <vt:lpstr>Pictures</vt:lpstr>
      <vt:lpstr>Drawing #1</vt:lpstr>
      <vt:lpstr>Drawing #2</vt:lpstr>
      <vt:lpstr>Drawing #3</vt:lpstr>
      <vt:lpstr>Infographic</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Dwonch</dc:creator>
  <cp:lastModifiedBy>Lilia Nicholson</cp:lastModifiedBy>
  <cp:revision>2</cp:revision>
  <dcterms:created xsi:type="dcterms:W3CDTF">2021-03-24T15:42:39Z</dcterms:created>
  <dcterms:modified xsi:type="dcterms:W3CDTF">2021-03-30T02:26:11Z</dcterms:modified>
</cp:coreProperties>
</file>